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4" r:id="rId3"/>
    <p:sldId id="265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100" d="100"/>
          <a:sy n="100" d="100"/>
        </p:scale>
        <p:origin x="350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8A2CED-91A0-6E4E-67F1-0FD1C023C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3C2F15-7BAB-763E-DA3A-24CF9C05A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BC24D7-CA04-2574-F468-225C19E21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DF87E1-4603-A88C-0156-1116672B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2DC90-EA61-1A4F-02C9-BFFE3103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8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18E79-CBB9-19A3-8CEA-3018BCA5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D7BD26-3413-030B-9793-6D5545844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C5BC7B-D650-5EFC-3D56-BEDD8765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83722E-C940-2E39-EFA7-ECA9D46D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B1AE80-0753-F2B0-A18B-3E135118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08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9B1B060-C498-640B-9D93-E935537B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905803-6ACD-08F5-279B-7307BE58A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C5193B-91E2-9F96-A8E6-5A8C4AA8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1E5073-7763-FFED-8182-594A1FEC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F1BB1C-FD62-CB39-B021-114CFB41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33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C21149-FF14-6FB7-B388-5203A2D1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EE4E18-038F-7B42-14DF-4BD0410B3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DD68ED-0591-A085-4E8E-C8363917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7659BE-3AB8-E6AC-61AD-44E92AE3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39A9EF-7B67-1F21-76E5-1C31E835B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88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38750-0E99-2DC6-4711-54C28F5A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F5F4CA-41F9-5CFE-0665-41D327764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F7A49A-FCC4-B931-320D-8AE46995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30300B-11F2-92CA-9228-6EC1CC2B4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AAD0A5-2397-2091-7CD5-6472BB95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3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3C721-666D-0B0B-5A1D-037AD733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84AD9F-F7EC-9FCA-E982-B2C4E36A3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5F6FAF-8807-9BBA-AC9D-065E82B4D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BDCEC5-CC1E-E1F3-A0E6-2B7BDD086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EE6105-3BE9-EC84-E8C8-6D6027C4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1AB40F-021E-26C0-E8B8-86B29DDA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868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48727-2CB4-2238-4EEA-8C3DBDAE1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4AD750-C8E8-4DEC-5F63-EA49C2C4D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9E14379-ECF7-3BBB-080E-578AD0143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F92F95-37B4-4046-F286-B58C824A7E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054AF0-BD4C-6F85-B6DE-A700E74D4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2ABDA29-EFA8-FBD5-80B0-34430A9C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CD46374-726E-54D4-6469-6A8816E1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CE36AA2-3BD9-8FB8-E1D8-4F774934B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78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03AF9-B7CA-00BF-3637-03E57390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505E52-013F-880C-9C67-9DC2AA9E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338CCF-8964-F0F5-54F4-0BB6328B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EB70FB-9C58-4A02-C2F0-C29F71E7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1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A795B15-4749-8840-B90E-4F8A1DA0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8FFCE0-7695-0406-DF5C-0DB1EF9E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E20F7-BB9E-739C-912C-15021AD1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6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55495-EF38-212F-F9B6-78C9ED752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B72887-7522-981F-F5F7-CEB00905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ED7CF8-4A7F-2582-6994-7DA4083DD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08BFE3-75F3-3679-FCC3-02E29D1F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895A30-D0CC-2E1E-079A-D7E79C70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EBF850-6F84-B55B-F861-CE94AA55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973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8857CB-CB42-3CFE-C259-11B27FFF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360B647-6471-6F7E-6B27-A8EDA565C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D5D360-B16C-AD4F-A8D6-19717143A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7D3EA9-EB78-76D7-9453-BB7D20A13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8CDC5B-707F-B779-18E4-E7B87D74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8CF150-7C4A-E5AE-BB6D-62097FC4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49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7A4BE58-952A-AFC5-A717-109A65E2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C61040-7E16-1316-8D66-E2CA2B5F3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2550F4-41F6-5CF9-CD1A-1C41B6FAC4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69C3E-E6A3-46DE-BED5-0241A964B15B}" type="datetimeFigureOut">
              <a:rPr lang="de-DE" smtClean="0"/>
              <a:t>01.02.2023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2DCAD1-F101-D090-87EB-9C6E04F96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61D837-D493-B4B0-B0C4-4A0A0FB93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25D78-80B4-4586-9223-91B21C3C01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44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2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hteck: abgerundete Ecken 1031">
            <a:extLst>
              <a:ext uri="{FF2B5EF4-FFF2-40B4-BE49-F238E27FC236}">
                <a16:creationId xmlns:a16="http://schemas.microsoft.com/office/drawing/2014/main" id="{A11BA6A3-01BA-AEAA-4A9B-74CA820C58D5}"/>
              </a:ext>
            </a:extLst>
          </p:cNvPr>
          <p:cNvSpPr/>
          <p:nvPr/>
        </p:nvSpPr>
        <p:spPr>
          <a:xfrm>
            <a:off x="142324" y="3820969"/>
            <a:ext cx="2701965" cy="29631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1029" name="Rechteck: abgerundete Ecken 1028">
            <a:extLst>
              <a:ext uri="{FF2B5EF4-FFF2-40B4-BE49-F238E27FC236}">
                <a16:creationId xmlns:a16="http://schemas.microsoft.com/office/drawing/2014/main" id="{55F81591-B769-8999-72E7-E3533DDE0790}"/>
              </a:ext>
            </a:extLst>
          </p:cNvPr>
          <p:cNvSpPr/>
          <p:nvPr/>
        </p:nvSpPr>
        <p:spPr>
          <a:xfrm>
            <a:off x="98196" y="1077741"/>
            <a:ext cx="2746094" cy="26689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696E94-436C-9849-CD11-496125C51244}"/>
              </a:ext>
            </a:extLst>
          </p:cNvPr>
          <p:cNvSpPr txBox="1"/>
          <p:nvPr/>
        </p:nvSpPr>
        <p:spPr>
          <a:xfrm>
            <a:off x="177026" y="64179"/>
            <a:ext cx="1089878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Task: </a:t>
            </a:r>
            <a:r>
              <a:rPr lang="de-DE" sz="2177" dirty="0" err="1">
                <a:sym typeface="Wingdings" panose="05000000000000000000" pitchFamily="2" charset="2"/>
              </a:rPr>
              <a:t>Localization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of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camera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frames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the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eye</a:t>
            </a:r>
            <a:r>
              <a:rPr lang="de-DE" sz="2177" dirty="0">
                <a:sym typeface="Wingdings" panose="05000000000000000000" pitchFamily="2" charset="2"/>
              </a:rPr>
              <a:t>-tracker </a:t>
            </a:r>
            <a:r>
              <a:rPr lang="de-DE" sz="2177" dirty="0" err="1">
                <a:sym typeface="Wingdings" panose="05000000000000000000" pitchFamily="2" charset="2"/>
              </a:rPr>
              <a:t>onto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lidar-based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room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scan</a:t>
            </a:r>
            <a:endParaRPr lang="de-DE" sz="2177" dirty="0">
              <a:sym typeface="Wingdings" panose="05000000000000000000" pitchFamily="2" charset="2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69CD789-DF8D-132A-FFC1-B9F1BC1BD82E}"/>
              </a:ext>
            </a:extLst>
          </p:cNvPr>
          <p:cNvGrpSpPr/>
          <p:nvPr/>
        </p:nvGrpSpPr>
        <p:grpSpPr>
          <a:xfrm>
            <a:off x="264513" y="4203590"/>
            <a:ext cx="1978652" cy="2266856"/>
            <a:chOff x="224296" y="3044736"/>
            <a:chExt cx="2005804" cy="221330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2873DD7-1133-BDFB-3DEE-E7EC4D24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02" y="3044736"/>
              <a:ext cx="1659198" cy="1646998"/>
            </a:xfrm>
            <a:prstGeom prst="rect">
              <a:avLst/>
            </a:prstGeom>
          </p:spPr>
        </p:pic>
        <p:pic>
          <p:nvPicPr>
            <p:cNvPr id="16" name="Grafik 1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69662ADC-906B-61CC-D211-11B53BFC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14" y="3227599"/>
              <a:ext cx="1659197" cy="1646997"/>
            </a:xfrm>
            <a:prstGeom prst="rect">
              <a:avLst/>
            </a:prstGeom>
          </p:spPr>
        </p:pic>
        <p:pic>
          <p:nvPicPr>
            <p:cNvPr id="18" name="Grafik 17" descr="Ein Bild, das drinnen, Boden, Wand, Schlafzimmer enthält.&#10;&#10;Automatisch generierte Beschreibung">
              <a:extLst>
                <a:ext uri="{FF2B5EF4-FFF2-40B4-BE49-F238E27FC236}">
                  <a16:creationId xmlns:a16="http://schemas.microsoft.com/office/drawing/2014/main" id="{E4AF0384-1DBE-3F34-3871-BBBEBEBF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5" y="3400177"/>
              <a:ext cx="1659196" cy="1646996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C009DC4-0EC2-3021-72CC-A2E7F20C9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96" y="3611043"/>
              <a:ext cx="1659195" cy="1646995"/>
            </a:xfrm>
            <a:prstGeom prst="rect">
              <a:avLst/>
            </a:prstGeom>
          </p:spPr>
        </p:pic>
      </p:grp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4BD1ACE9-EFE8-22BB-14BA-EA7A3C1A5B7F}"/>
              </a:ext>
            </a:extLst>
          </p:cNvPr>
          <p:cNvCxnSpPr>
            <a:cxnSpLocks/>
            <a:stCxn id="56" idx="0"/>
            <a:endCxn id="1054" idx="0"/>
          </p:cNvCxnSpPr>
          <p:nvPr/>
        </p:nvCxnSpPr>
        <p:spPr>
          <a:xfrm flipV="1">
            <a:off x="2171351" y="2338195"/>
            <a:ext cx="2846894" cy="161325"/>
          </a:xfrm>
          <a:prstGeom prst="bentConnector4">
            <a:avLst>
              <a:gd name="adj1" fmla="val 23033"/>
              <a:gd name="adj2" fmla="val 57080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5C3C376F-0DDD-2849-FC3B-83B998398411}"/>
              </a:ext>
            </a:extLst>
          </p:cNvPr>
          <p:cNvGrpSpPr/>
          <p:nvPr/>
        </p:nvGrpSpPr>
        <p:grpSpPr>
          <a:xfrm>
            <a:off x="586812" y="1575867"/>
            <a:ext cx="1584539" cy="1989651"/>
            <a:chOff x="473833" y="-1043809"/>
            <a:chExt cx="6489817" cy="8149042"/>
          </a:xfrm>
        </p:grpSpPr>
        <p:pic>
          <p:nvPicPr>
            <p:cNvPr id="56" name="Grafik 5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AE9CDA64-382C-96E5-2F53-B94396A68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357" y="-96069"/>
              <a:ext cx="7566033" cy="5670553"/>
            </a:xfrm>
            <a:prstGeom prst="rect">
              <a:avLst/>
            </a:prstGeom>
          </p:spPr>
        </p:pic>
        <p:pic>
          <p:nvPicPr>
            <p:cNvPr id="58" name="Grafik 57" descr="Ein Bild, das Text, drinnen enthält.&#10;&#10;Automatisch generierte Beschreibung">
              <a:extLst>
                <a:ext uri="{FF2B5EF4-FFF2-40B4-BE49-F238E27FC236}">
                  <a16:creationId xmlns:a16="http://schemas.microsoft.com/office/drawing/2014/main" id="{C69DDD0C-5E1E-6B18-2AE7-4E94827B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07598" y="182880"/>
              <a:ext cx="7566032" cy="5670550"/>
            </a:xfrm>
            <a:prstGeom prst="rect">
              <a:avLst/>
            </a:prstGeom>
          </p:spPr>
        </p:pic>
        <p:pic>
          <p:nvPicPr>
            <p:cNvPr id="60" name="Grafik 59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5CA5190-E42F-7CA3-265E-ADE92133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73907" y="486940"/>
              <a:ext cx="7566033" cy="5670553"/>
            </a:xfrm>
            <a:prstGeom prst="rect">
              <a:avLst/>
            </a:prstGeom>
          </p:spPr>
        </p:pic>
      </p:grpSp>
      <p:pic>
        <p:nvPicPr>
          <p:cNvPr id="1027" name="Grafik 1026">
            <a:extLst>
              <a:ext uri="{FF2B5EF4-FFF2-40B4-BE49-F238E27FC236}">
                <a16:creationId xmlns:a16="http://schemas.microsoft.com/office/drawing/2014/main" id="{50D3C0CA-3561-213D-C96E-E0CFDA65F1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4858" y="1979763"/>
            <a:ext cx="3313722" cy="2395837"/>
          </a:xfrm>
          <a:prstGeom prst="rect">
            <a:avLst/>
          </a:prstGeom>
        </p:spPr>
      </p:pic>
      <p:sp>
        <p:nvSpPr>
          <p:cNvPr id="1031" name="Textfeld 1030">
            <a:extLst>
              <a:ext uri="{FF2B5EF4-FFF2-40B4-BE49-F238E27FC236}">
                <a16:creationId xmlns:a16="http://schemas.microsoft.com/office/drawing/2014/main" id="{CBAA9152-8B26-3022-5887-7F2EFCEE80BB}"/>
              </a:ext>
            </a:extLst>
          </p:cNvPr>
          <p:cNvSpPr txBox="1"/>
          <p:nvPr/>
        </p:nvSpPr>
        <p:spPr>
          <a:xfrm>
            <a:off x="417638" y="1175435"/>
            <a:ext cx="4502453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lidar-integrated</a:t>
            </a:r>
            <a:r>
              <a:rPr lang="de-DE" sz="1451" dirty="0"/>
              <a:t> </a:t>
            </a:r>
            <a:r>
              <a:rPr lang="de-DE" sz="1451" dirty="0" err="1"/>
              <a:t>device</a:t>
            </a:r>
            <a:endParaRPr lang="de-DE" sz="1451" dirty="0"/>
          </a:p>
        </p:txBody>
      </p:sp>
      <p:sp>
        <p:nvSpPr>
          <p:cNvPr id="1034" name="Textfeld 1033">
            <a:extLst>
              <a:ext uri="{FF2B5EF4-FFF2-40B4-BE49-F238E27FC236}">
                <a16:creationId xmlns:a16="http://schemas.microsoft.com/office/drawing/2014/main" id="{B5C8B8A3-B33B-1219-4C90-8DCF1A56B568}"/>
              </a:ext>
            </a:extLst>
          </p:cNvPr>
          <p:cNvSpPr txBox="1"/>
          <p:nvPr/>
        </p:nvSpPr>
        <p:spPr>
          <a:xfrm>
            <a:off x="327725" y="3820433"/>
            <a:ext cx="2601924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Pupil</a:t>
            </a:r>
            <a:r>
              <a:rPr lang="de-DE" sz="1451" dirty="0"/>
              <a:t>-Invisible</a:t>
            </a:r>
          </a:p>
        </p:txBody>
      </p:sp>
      <p:cxnSp>
        <p:nvCxnSpPr>
          <p:cNvPr id="1045" name="Verbinder: gewinkelt 1044">
            <a:extLst>
              <a:ext uri="{FF2B5EF4-FFF2-40B4-BE49-F238E27FC236}">
                <a16:creationId xmlns:a16="http://schemas.microsoft.com/office/drawing/2014/main" id="{1580D7F5-958E-708E-A766-594B381F163F}"/>
              </a:ext>
            </a:extLst>
          </p:cNvPr>
          <p:cNvCxnSpPr>
            <a:cxnSpLocks/>
            <a:stCxn id="14" idx="3"/>
            <a:endCxn id="1051" idx="2"/>
          </p:cNvCxnSpPr>
          <p:nvPr/>
        </p:nvCxnSpPr>
        <p:spPr>
          <a:xfrm>
            <a:off x="2243165" y="5047015"/>
            <a:ext cx="2057680" cy="381919"/>
          </a:xfrm>
          <a:prstGeom prst="bentConnector4">
            <a:avLst>
              <a:gd name="adj1" fmla="val 18311"/>
              <a:gd name="adj2" fmla="val 15985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7" name="Gruppieren 1056">
            <a:extLst>
              <a:ext uri="{FF2B5EF4-FFF2-40B4-BE49-F238E27FC236}">
                <a16:creationId xmlns:a16="http://schemas.microsoft.com/office/drawing/2014/main" id="{1BFA82DB-1958-E88B-02A5-71D438B9B71B}"/>
              </a:ext>
            </a:extLst>
          </p:cNvPr>
          <p:cNvGrpSpPr/>
          <p:nvPr/>
        </p:nvGrpSpPr>
        <p:grpSpPr>
          <a:xfrm>
            <a:off x="2996718" y="2338195"/>
            <a:ext cx="3325557" cy="3090739"/>
            <a:chOff x="2358811" y="3181831"/>
            <a:chExt cx="1924854" cy="1788940"/>
          </a:xfrm>
        </p:grpSpPr>
        <p:sp>
          <p:nvSpPr>
            <p:cNvPr id="1054" name="Rechteck 1053">
              <a:extLst>
                <a:ext uri="{FF2B5EF4-FFF2-40B4-BE49-F238E27FC236}">
                  <a16:creationId xmlns:a16="http://schemas.microsoft.com/office/drawing/2014/main" id="{C7BAB405-54FB-B552-A74B-62BCB83C56BB}"/>
                </a:ext>
              </a:extLst>
            </p:cNvPr>
            <p:cNvSpPr/>
            <p:nvPr/>
          </p:nvSpPr>
          <p:spPr>
            <a:xfrm>
              <a:off x="2774103" y="3181831"/>
              <a:ext cx="1509562" cy="1481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sp>
          <p:nvSpPr>
            <p:cNvPr id="1053" name="Rechteck 1052">
              <a:extLst>
                <a:ext uri="{FF2B5EF4-FFF2-40B4-BE49-F238E27FC236}">
                  <a16:creationId xmlns:a16="http://schemas.microsoft.com/office/drawing/2014/main" id="{F8481BB0-3763-A596-776A-CB5B65BD5E4B}"/>
                </a:ext>
              </a:extLst>
            </p:cNvPr>
            <p:cNvSpPr/>
            <p:nvPr/>
          </p:nvSpPr>
          <p:spPr>
            <a:xfrm>
              <a:off x="2628396" y="3275246"/>
              <a:ext cx="1509562" cy="1481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pic>
          <p:nvPicPr>
            <p:cNvPr id="1037" name="Picture 10">
              <a:extLst>
                <a:ext uri="{FF2B5EF4-FFF2-40B4-BE49-F238E27FC236}">
                  <a16:creationId xmlns:a16="http://schemas.microsoft.com/office/drawing/2014/main" id="{54819A98-629C-8F37-E97B-12F70F42D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95" y="3375496"/>
              <a:ext cx="1509562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12">
              <a:extLst>
                <a:ext uri="{FF2B5EF4-FFF2-40B4-BE49-F238E27FC236}">
                  <a16:creationId xmlns:a16="http://schemas.microsoft.com/office/drawing/2014/main" id="{B81481A3-BC3E-4B5A-4AF4-3BE3D5A9E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811" y="3475746"/>
              <a:ext cx="1509674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DD77886-5B33-87AE-0590-378458178A76}"/>
              </a:ext>
            </a:extLst>
          </p:cNvPr>
          <p:cNvGrpSpPr/>
          <p:nvPr/>
        </p:nvGrpSpPr>
        <p:grpSpPr>
          <a:xfrm>
            <a:off x="6840441" y="987668"/>
            <a:ext cx="1876677" cy="5584257"/>
            <a:chOff x="7207658" y="995535"/>
            <a:chExt cx="1876677" cy="5584257"/>
          </a:xfrm>
        </p:grpSpPr>
        <p:pic>
          <p:nvPicPr>
            <p:cNvPr id="1059" name="Grafik 1058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87728439-7075-AC52-7119-D3231012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7045" y="1254441"/>
              <a:ext cx="2066904" cy="1549091"/>
            </a:xfrm>
            <a:prstGeom prst="rect">
              <a:avLst/>
            </a:prstGeom>
          </p:spPr>
        </p:pic>
        <p:pic>
          <p:nvPicPr>
            <p:cNvPr id="1061" name="Grafik 1060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7EC1D86E-F580-5E5F-A56B-06E49BB71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658" y="4767540"/>
              <a:ext cx="1825675" cy="1812252"/>
            </a:xfrm>
            <a:prstGeom prst="rect">
              <a:avLst/>
            </a:prstGeom>
          </p:spPr>
        </p:pic>
        <p:pic>
          <p:nvPicPr>
            <p:cNvPr id="1074" name="Grafik 1073">
              <a:extLst>
                <a:ext uri="{FF2B5EF4-FFF2-40B4-BE49-F238E27FC236}">
                  <a16:creationId xmlns:a16="http://schemas.microsoft.com/office/drawing/2014/main" id="{39DCA420-083A-841D-27E4-87FFEEF04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/>
              <a:alphaModFix/>
            </a:blip>
            <a:srcRect/>
            <a:stretch>
              <a:fillRect/>
            </a:stretch>
          </p:blipFill>
          <p:spPr>
            <a:xfrm rot="16200000">
              <a:off x="7706240" y="3458004"/>
              <a:ext cx="822395" cy="822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Pfeil: nach rechts gekrümmt 1074">
              <a:extLst>
                <a:ext uri="{FF2B5EF4-FFF2-40B4-BE49-F238E27FC236}">
                  <a16:creationId xmlns:a16="http://schemas.microsoft.com/office/drawing/2014/main" id="{E359D588-818B-D092-60F9-8CB6C1384C62}"/>
                </a:ext>
              </a:extLst>
            </p:cNvPr>
            <p:cNvSpPr/>
            <p:nvPr/>
          </p:nvSpPr>
          <p:spPr>
            <a:xfrm>
              <a:off x="7244622" y="3242883"/>
              <a:ext cx="477165" cy="122555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>
                <a:solidFill>
                  <a:schemeClr val="tx1"/>
                </a:solidFill>
              </a:endParaRPr>
            </a:p>
          </p:txBody>
        </p:sp>
        <p:sp>
          <p:nvSpPr>
            <p:cNvPr id="1076" name="Pfeil: nach rechts gekrümmt 1075">
              <a:extLst>
                <a:ext uri="{FF2B5EF4-FFF2-40B4-BE49-F238E27FC236}">
                  <a16:creationId xmlns:a16="http://schemas.microsoft.com/office/drawing/2014/main" id="{6B99DE82-ABC5-4EC2-0F9A-0300FB8BC5F1}"/>
                </a:ext>
              </a:extLst>
            </p:cNvPr>
            <p:cNvSpPr/>
            <p:nvPr/>
          </p:nvSpPr>
          <p:spPr>
            <a:xfrm rot="10800000">
              <a:off x="8607170" y="3207655"/>
              <a:ext cx="477165" cy="122555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>
                <a:solidFill>
                  <a:schemeClr val="tx1"/>
                </a:solidFill>
              </a:endParaRPr>
            </a:p>
          </p:txBody>
        </p:sp>
      </p:grp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3D3CBF2F-FB24-D596-8BD9-054C7E9D36A4}"/>
              </a:ext>
            </a:extLst>
          </p:cNvPr>
          <p:cNvSpPr/>
          <p:nvPr/>
        </p:nvSpPr>
        <p:spPr>
          <a:xfrm>
            <a:off x="6409495" y="3000338"/>
            <a:ext cx="362805" cy="899599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5AFFE405-E78E-C815-D8FB-6F83503F3675}"/>
              </a:ext>
            </a:extLst>
          </p:cNvPr>
          <p:cNvCxnSpPr>
            <a:cxnSpLocks/>
            <a:stCxn id="1061" idx="3"/>
            <a:endCxn id="1027" idx="2"/>
          </p:cNvCxnSpPr>
          <p:nvPr/>
        </p:nvCxnSpPr>
        <p:spPr>
          <a:xfrm flipV="1">
            <a:off x="8666116" y="4375600"/>
            <a:ext cx="1845603" cy="129019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7B7C0DD-9F44-6AED-9432-5D6D35B403A4}"/>
              </a:ext>
            </a:extLst>
          </p:cNvPr>
          <p:cNvSpPr txBox="1"/>
          <p:nvPr/>
        </p:nvSpPr>
        <p:spPr>
          <a:xfrm>
            <a:off x="8707751" y="5708394"/>
            <a:ext cx="368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Register </a:t>
            </a:r>
            <a:r>
              <a:rPr lang="de-DE" dirty="0" err="1"/>
              <a:t>each</a:t>
            </a:r>
            <a:r>
              <a:rPr lang="de-DE" dirty="0"/>
              <a:t> frame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eye</a:t>
            </a:r>
            <a:r>
              <a:rPr lang="de-DE" dirty="0"/>
              <a:t>-tracker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7F0579B-E5D7-35C0-9E68-807322D72963}"/>
              </a:ext>
            </a:extLst>
          </p:cNvPr>
          <p:cNvSpPr txBox="1"/>
          <p:nvPr/>
        </p:nvSpPr>
        <p:spPr>
          <a:xfrm>
            <a:off x="2938686" y="844450"/>
            <a:ext cx="365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1: All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detected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frames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lidar-device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CDADA0-9F71-FA7C-4FC7-632050C80EB7}"/>
              </a:ext>
            </a:extLst>
          </p:cNvPr>
          <p:cNvSpPr txBox="1"/>
          <p:nvPr/>
        </p:nvSpPr>
        <p:spPr>
          <a:xfrm>
            <a:off x="2900590" y="5775404"/>
            <a:ext cx="3655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2: In </a:t>
            </a:r>
            <a:r>
              <a:rPr lang="de-DE" dirty="0" err="1">
                <a:solidFill>
                  <a:srgbClr val="FF0000"/>
                </a:solidFill>
              </a:rPr>
              <a:t>each</a:t>
            </a:r>
            <a:r>
              <a:rPr lang="de-DE" dirty="0">
                <a:solidFill>
                  <a:srgbClr val="FF0000"/>
                </a:solidFill>
              </a:rPr>
              <a:t> frame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eye</a:t>
            </a:r>
            <a:r>
              <a:rPr lang="de-DE" dirty="0">
                <a:solidFill>
                  <a:srgbClr val="FF0000"/>
                </a:solidFill>
              </a:rPr>
              <a:t>-tracker, at least </a:t>
            </a:r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marker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detected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D94FDF-5B3F-4779-092B-C1ED8E1089BB}"/>
              </a:ext>
            </a:extLst>
          </p:cNvPr>
          <p:cNvSpPr txBox="1"/>
          <p:nvPr/>
        </p:nvSpPr>
        <p:spPr>
          <a:xfrm>
            <a:off x="8652972" y="534135"/>
            <a:ext cx="3451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3: </a:t>
            </a:r>
            <a:r>
              <a:rPr lang="de-DE" dirty="0" err="1">
                <a:solidFill>
                  <a:srgbClr val="FF0000"/>
                </a:solidFill>
              </a:rPr>
              <a:t>Few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camera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poses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lidar-device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room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needed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b="1" dirty="0">
                <a:solidFill>
                  <a:srgbClr val="FF0000"/>
                </a:solidFill>
              </a:rPr>
              <a:t>OR </a:t>
            </a:r>
            <a:r>
              <a:rPr lang="de-DE" dirty="0" err="1">
                <a:solidFill>
                  <a:srgbClr val="FF0000"/>
                </a:solidFill>
              </a:rPr>
              <a:t>Annotate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room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scan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4E6B418-2696-3B76-FEB9-6D521D4E0F04}"/>
              </a:ext>
            </a:extLst>
          </p:cNvPr>
          <p:cNvSpPr txBox="1"/>
          <p:nvPr/>
        </p:nvSpPr>
        <p:spPr>
          <a:xfrm>
            <a:off x="142324" y="491540"/>
            <a:ext cx="1290236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Method 1</a:t>
            </a:r>
          </a:p>
        </p:txBody>
      </p:sp>
    </p:spTree>
    <p:extLst>
      <p:ext uri="{BB962C8B-B14F-4D97-AF65-F5344CB8AC3E}">
        <p14:creationId xmlns:p14="http://schemas.microsoft.com/office/powerpoint/2010/main" val="155175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hteck: abgerundete Ecken 1031">
            <a:extLst>
              <a:ext uri="{FF2B5EF4-FFF2-40B4-BE49-F238E27FC236}">
                <a16:creationId xmlns:a16="http://schemas.microsoft.com/office/drawing/2014/main" id="{A11BA6A3-01BA-AEAA-4A9B-74CA820C58D5}"/>
              </a:ext>
            </a:extLst>
          </p:cNvPr>
          <p:cNvSpPr/>
          <p:nvPr/>
        </p:nvSpPr>
        <p:spPr>
          <a:xfrm>
            <a:off x="142324" y="3820969"/>
            <a:ext cx="2701965" cy="29631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1029" name="Rechteck: abgerundete Ecken 1028">
            <a:extLst>
              <a:ext uri="{FF2B5EF4-FFF2-40B4-BE49-F238E27FC236}">
                <a16:creationId xmlns:a16="http://schemas.microsoft.com/office/drawing/2014/main" id="{55F81591-B769-8999-72E7-E3533DDE0790}"/>
              </a:ext>
            </a:extLst>
          </p:cNvPr>
          <p:cNvSpPr/>
          <p:nvPr/>
        </p:nvSpPr>
        <p:spPr>
          <a:xfrm>
            <a:off x="98196" y="1077741"/>
            <a:ext cx="2746094" cy="26689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177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0696E94-436C-9849-CD11-496125C51244}"/>
              </a:ext>
            </a:extLst>
          </p:cNvPr>
          <p:cNvSpPr txBox="1"/>
          <p:nvPr/>
        </p:nvSpPr>
        <p:spPr>
          <a:xfrm>
            <a:off x="177026" y="64179"/>
            <a:ext cx="1089878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Task: </a:t>
            </a:r>
            <a:r>
              <a:rPr lang="de-DE" sz="2177" dirty="0" err="1">
                <a:sym typeface="Wingdings" panose="05000000000000000000" pitchFamily="2" charset="2"/>
              </a:rPr>
              <a:t>Localization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of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camera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frames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from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the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eye</a:t>
            </a:r>
            <a:r>
              <a:rPr lang="de-DE" sz="2177" dirty="0">
                <a:sym typeface="Wingdings" panose="05000000000000000000" pitchFamily="2" charset="2"/>
              </a:rPr>
              <a:t>-tracker </a:t>
            </a:r>
            <a:r>
              <a:rPr lang="de-DE" sz="2177" dirty="0" err="1">
                <a:sym typeface="Wingdings" panose="05000000000000000000" pitchFamily="2" charset="2"/>
              </a:rPr>
              <a:t>onto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lidar-based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room</a:t>
            </a:r>
            <a:r>
              <a:rPr lang="de-DE" sz="2177" dirty="0">
                <a:sym typeface="Wingdings" panose="05000000000000000000" pitchFamily="2" charset="2"/>
              </a:rPr>
              <a:t> </a:t>
            </a:r>
            <a:r>
              <a:rPr lang="de-DE" sz="2177" dirty="0" err="1">
                <a:sym typeface="Wingdings" panose="05000000000000000000" pitchFamily="2" charset="2"/>
              </a:rPr>
              <a:t>scan</a:t>
            </a:r>
            <a:endParaRPr lang="de-DE" sz="2177" dirty="0">
              <a:sym typeface="Wingdings" panose="05000000000000000000" pitchFamily="2" charset="2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69CD789-DF8D-132A-FFC1-B9F1BC1BD82E}"/>
              </a:ext>
            </a:extLst>
          </p:cNvPr>
          <p:cNvGrpSpPr/>
          <p:nvPr/>
        </p:nvGrpSpPr>
        <p:grpSpPr>
          <a:xfrm>
            <a:off x="264513" y="4203590"/>
            <a:ext cx="1978652" cy="2266856"/>
            <a:chOff x="224296" y="3044736"/>
            <a:chExt cx="2005804" cy="2213302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72873DD7-1133-BDFB-3DEE-E7EC4D240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02" y="3044736"/>
              <a:ext cx="1659198" cy="1646998"/>
            </a:xfrm>
            <a:prstGeom prst="rect">
              <a:avLst/>
            </a:prstGeom>
          </p:spPr>
        </p:pic>
        <p:pic>
          <p:nvPicPr>
            <p:cNvPr id="16" name="Grafik 1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69662ADC-906B-61CC-D211-11B53BFC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14" y="3227599"/>
              <a:ext cx="1659197" cy="1646997"/>
            </a:xfrm>
            <a:prstGeom prst="rect">
              <a:avLst/>
            </a:prstGeom>
          </p:spPr>
        </p:pic>
        <p:pic>
          <p:nvPicPr>
            <p:cNvPr id="18" name="Grafik 17" descr="Ein Bild, das drinnen, Boden, Wand, Schlafzimmer enthält.&#10;&#10;Automatisch generierte Beschreibung">
              <a:extLst>
                <a:ext uri="{FF2B5EF4-FFF2-40B4-BE49-F238E27FC236}">
                  <a16:creationId xmlns:a16="http://schemas.microsoft.com/office/drawing/2014/main" id="{E4AF0384-1DBE-3F34-3871-BBBEBEBFD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5" y="3400177"/>
              <a:ext cx="1659196" cy="1646996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C009DC4-0EC2-3021-72CC-A2E7F20C9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96" y="3611043"/>
              <a:ext cx="1659195" cy="1646995"/>
            </a:xfrm>
            <a:prstGeom prst="rect">
              <a:avLst/>
            </a:prstGeom>
          </p:spPr>
        </p:pic>
      </p:grp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4BD1ACE9-EFE8-22BB-14BA-EA7A3C1A5B7F}"/>
              </a:ext>
            </a:extLst>
          </p:cNvPr>
          <p:cNvCxnSpPr>
            <a:cxnSpLocks/>
            <a:stCxn id="56" idx="0"/>
            <a:endCxn id="1054" idx="0"/>
          </p:cNvCxnSpPr>
          <p:nvPr/>
        </p:nvCxnSpPr>
        <p:spPr>
          <a:xfrm>
            <a:off x="2171351" y="2499520"/>
            <a:ext cx="1931573" cy="43418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5C3C376F-0DDD-2849-FC3B-83B998398411}"/>
              </a:ext>
            </a:extLst>
          </p:cNvPr>
          <p:cNvGrpSpPr/>
          <p:nvPr/>
        </p:nvGrpSpPr>
        <p:grpSpPr>
          <a:xfrm>
            <a:off x="586812" y="1575867"/>
            <a:ext cx="1584539" cy="1989651"/>
            <a:chOff x="473833" y="-1043809"/>
            <a:chExt cx="6489817" cy="8149042"/>
          </a:xfrm>
        </p:grpSpPr>
        <p:pic>
          <p:nvPicPr>
            <p:cNvPr id="56" name="Grafik 55" descr="Ein Bild, das Wand, drinnen enthält.&#10;&#10;Automatisch generierte Beschreibung">
              <a:extLst>
                <a:ext uri="{FF2B5EF4-FFF2-40B4-BE49-F238E27FC236}">
                  <a16:creationId xmlns:a16="http://schemas.microsoft.com/office/drawing/2014/main" id="{AE9CDA64-382C-96E5-2F53-B94396A68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357" y="-96069"/>
              <a:ext cx="7566033" cy="5670553"/>
            </a:xfrm>
            <a:prstGeom prst="rect">
              <a:avLst/>
            </a:prstGeom>
          </p:spPr>
        </p:pic>
        <p:pic>
          <p:nvPicPr>
            <p:cNvPr id="58" name="Grafik 57" descr="Ein Bild, das Text, drinnen enthält.&#10;&#10;Automatisch generierte Beschreibung">
              <a:extLst>
                <a:ext uri="{FF2B5EF4-FFF2-40B4-BE49-F238E27FC236}">
                  <a16:creationId xmlns:a16="http://schemas.microsoft.com/office/drawing/2014/main" id="{C69DDD0C-5E1E-6B18-2AE7-4E94827B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07598" y="182880"/>
              <a:ext cx="7566032" cy="5670550"/>
            </a:xfrm>
            <a:prstGeom prst="rect">
              <a:avLst/>
            </a:prstGeom>
          </p:spPr>
        </p:pic>
        <p:pic>
          <p:nvPicPr>
            <p:cNvPr id="60" name="Grafik 59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A5CA5190-E42F-7CA3-265E-ADE92133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73907" y="486940"/>
              <a:ext cx="7566033" cy="5670553"/>
            </a:xfrm>
            <a:prstGeom prst="rect">
              <a:avLst/>
            </a:prstGeom>
          </p:spPr>
        </p:pic>
      </p:grpSp>
      <p:pic>
        <p:nvPicPr>
          <p:cNvPr id="1027" name="Grafik 1026">
            <a:extLst>
              <a:ext uri="{FF2B5EF4-FFF2-40B4-BE49-F238E27FC236}">
                <a16:creationId xmlns:a16="http://schemas.microsoft.com/office/drawing/2014/main" id="{50D3C0CA-3561-213D-C96E-E0CFDA65F1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172" y="629546"/>
            <a:ext cx="3313722" cy="2395837"/>
          </a:xfrm>
          <a:prstGeom prst="rect">
            <a:avLst/>
          </a:prstGeom>
        </p:spPr>
      </p:pic>
      <p:sp>
        <p:nvSpPr>
          <p:cNvPr id="1031" name="Textfeld 1030">
            <a:extLst>
              <a:ext uri="{FF2B5EF4-FFF2-40B4-BE49-F238E27FC236}">
                <a16:creationId xmlns:a16="http://schemas.microsoft.com/office/drawing/2014/main" id="{CBAA9152-8B26-3022-5887-7F2EFCEE80BB}"/>
              </a:ext>
            </a:extLst>
          </p:cNvPr>
          <p:cNvSpPr txBox="1"/>
          <p:nvPr/>
        </p:nvSpPr>
        <p:spPr>
          <a:xfrm>
            <a:off x="417638" y="1175435"/>
            <a:ext cx="4502453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lidar-integrated</a:t>
            </a:r>
            <a:r>
              <a:rPr lang="de-DE" sz="1451" dirty="0"/>
              <a:t> </a:t>
            </a:r>
            <a:r>
              <a:rPr lang="de-DE" sz="1451" dirty="0" err="1"/>
              <a:t>device</a:t>
            </a:r>
            <a:endParaRPr lang="de-DE" sz="1451" dirty="0"/>
          </a:p>
        </p:txBody>
      </p:sp>
      <p:sp>
        <p:nvSpPr>
          <p:cNvPr id="1034" name="Textfeld 1033">
            <a:extLst>
              <a:ext uri="{FF2B5EF4-FFF2-40B4-BE49-F238E27FC236}">
                <a16:creationId xmlns:a16="http://schemas.microsoft.com/office/drawing/2014/main" id="{B5C8B8A3-B33B-1219-4C90-8DCF1A56B568}"/>
              </a:ext>
            </a:extLst>
          </p:cNvPr>
          <p:cNvSpPr txBox="1"/>
          <p:nvPr/>
        </p:nvSpPr>
        <p:spPr>
          <a:xfrm>
            <a:off x="327725" y="3820433"/>
            <a:ext cx="2601924" cy="315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51" dirty="0" err="1"/>
              <a:t>From</a:t>
            </a:r>
            <a:r>
              <a:rPr lang="de-DE" sz="1451" dirty="0"/>
              <a:t> </a:t>
            </a:r>
            <a:r>
              <a:rPr lang="de-DE" sz="1451" dirty="0" err="1"/>
              <a:t>Pupil</a:t>
            </a:r>
            <a:r>
              <a:rPr lang="de-DE" sz="1451" dirty="0"/>
              <a:t>-Invisible</a:t>
            </a:r>
          </a:p>
        </p:txBody>
      </p:sp>
      <p:cxnSp>
        <p:nvCxnSpPr>
          <p:cNvPr id="1045" name="Verbinder: gewinkelt 1044">
            <a:extLst>
              <a:ext uri="{FF2B5EF4-FFF2-40B4-BE49-F238E27FC236}">
                <a16:creationId xmlns:a16="http://schemas.microsoft.com/office/drawing/2014/main" id="{1580D7F5-958E-708E-A766-594B381F163F}"/>
              </a:ext>
            </a:extLst>
          </p:cNvPr>
          <p:cNvCxnSpPr>
            <a:cxnSpLocks/>
            <a:stCxn id="14" idx="3"/>
            <a:endCxn id="1051" idx="2"/>
          </p:cNvCxnSpPr>
          <p:nvPr/>
        </p:nvCxnSpPr>
        <p:spPr>
          <a:xfrm flipV="1">
            <a:off x="2243165" y="4689480"/>
            <a:ext cx="1469392" cy="3575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7" name="Gruppieren 1056">
            <a:extLst>
              <a:ext uri="{FF2B5EF4-FFF2-40B4-BE49-F238E27FC236}">
                <a16:creationId xmlns:a16="http://schemas.microsoft.com/office/drawing/2014/main" id="{1BFA82DB-1958-E88B-02A5-71D438B9B71B}"/>
              </a:ext>
            </a:extLst>
          </p:cNvPr>
          <p:cNvGrpSpPr/>
          <p:nvPr/>
        </p:nvGrpSpPr>
        <p:grpSpPr>
          <a:xfrm>
            <a:off x="3002928" y="2933700"/>
            <a:ext cx="1809572" cy="1755780"/>
            <a:chOff x="2358811" y="3181831"/>
            <a:chExt cx="1924854" cy="1788940"/>
          </a:xfrm>
        </p:grpSpPr>
        <p:sp>
          <p:nvSpPr>
            <p:cNvPr id="1054" name="Rechteck 1053">
              <a:extLst>
                <a:ext uri="{FF2B5EF4-FFF2-40B4-BE49-F238E27FC236}">
                  <a16:creationId xmlns:a16="http://schemas.microsoft.com/office/drawing/2014/main" id="{C7BAB405-54FB-B552-A74B-62BCB83C56BB}"/>
                </a:ext>
              </a:extLst>
            </p:cNvPr>
            <p:cNvSpPr/>
            <p:nvPr/>
          </p:nvSpPr>
          <p:spPr>
            <a:xfrm>
              <a:off x="2774103" y="3181831"/>
              <a:ext cx="1509562" cy="1481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sp>
          <p:nvSpPr>
            <p:cNvPr id="1053" name="Rechteck 1052">
              <a:extLst>
                <a:ext uri="{FF2B5EF4-FFF2-40B4-BE49-F238E27FC236}">
                  <a16:creationId xmlns:a16="http://schemas.microsoft.com/office/drawing/2014/main" id="{F8481BB0-3763-A596-776A-CB5B65BD5E4B}"/>
                </a:ext>
              </a:extLst>
            </p:cNvPr>
            <p:cNvSpPr/>
            <p:nvPr/>
          </p:nvSpPr>
          <p:spPr>
            <a:xfrm>
              <a:off x="2628396" y="3275246"/>
              <a:ext cx="1509562" cy="1481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177"/>
            </a:p>
          </p:txBody>
        </p:sp>
        <p:pic>
          <p:nvPicPr>
            <p:cNvPr id="1037" name="Picture 10">
              <a:extLst>
                <a:ext uri="{FF2B5EF4-FFF2-40B4-BE49-F238E27FC236}">
                  <a16:creationId xmlns:a16="http://schemas.microsoft.com/office/drawing/2014/main" id="{54819A98-629C-8F37-E97B-12F70F42D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95" y="3375496"/>
              <a:ext cx="1509562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12">
              <a:extLst>
                <a:ext uri="{FF2B5EF4-FFF2-40B4-BE49-F238E27FC236}">
                  <a16:creationId xmlns:a16="http://schemas.microsoft.com/office/drawing/2014/main" id="{B81481A3-BC3E-4B5A-4AF4-3BE3D5A9E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8811" y="3475746"/>
              <a:ext cx="1509674" cy="149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84E6B418-2696-3B76-FEB9-6D521D4E0F04}"/>
              </a:ext>
            </a:extLst>
          </p:cNvPr>
          <p:cNvSpPr txBox="1"/>
          <p:nvPr/>
        </p:nvSpPr>
        <p:spPr>
          <a:xfrm>
            <a:off x="142324" y="491540"/>
            <a:ext cx="1290236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Method 2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5DC0ED-9671-1DA2-66D8-7CEF9EDCEF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3784" y="1204323"/>
            <a:ext cx="2601924" cy="178999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CF3DE16E-78C9-4FE2-3477-410F416C8D57}"/>
              </a:ext>
            </a:extLst>
          </p:cNvPr>
          <p:cNvSpPr/>
          <p:nvPr/>
        </p:nvSpPr>
        <p:spPr>
          <a:xfrm rot="19461683">
            <a:off x="5084336" y="3164758"/>
            <a:ext cx="327660" cy="49350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F38E605A-574E-0945-FFA1-776195EC9EF7}"/>
              </a:ext>
            </a:extLst>
          </p:cNvPr>
          <p:cNvSpPr/>
          <p:nvPr/>
        </p:nvSpPr>
        <p:spPr>
          <a:xfrm rot="2416586">
            <a:off x="5060747" y="3996938"/>
            <a:ext cx="327660" cy="49350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80894CF-5A02-1FAE-A567-D3CFF7AF1B7C}"/>
              </a:ext>
            </a:extLst>
          </p:cNvPr>
          <p:cNvSpPr txBox="1"/>
          <p:nvPr/>
        </p:nvSpPr>
        <p:spPr>
          <a:xfrm>
            <a:off x="5427377" y="3477231"/>
            <a:ext cx="2540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Highlight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markers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lang="de-DE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DBA3D3B4-967D-57E0-3DE8-39EBFA0D23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1246" y="4252166"/>
            <a:ext cx="2540382" cy="2469521"/>
          </a:xfrm>
          <a:prstGeom prst="rect">
            <a:avLst/>
          </a:prstGeom>
        </p:spPr>
      </p:pic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21E7A6FD-75F5-3AD8-E6E1-5BE27B09403B}"/>
              </a:ext>
            </a:extLst>
          </p:cNvPr>
          <p:cNvCxnSpPr>
            <a:cxnSpLocks/>
            <a:stCxn id="1032" idx="3"/>
            <a:endCxn id="26" idx="1"/>
          </p:cNvCxnSpPr>
          <p:nvPr/>
        </p:nvCxnSpPr>
        <p:spPr>
          <a:xfrm>
            <a:off x="2844289" y="5302556"/>
            <a:ext cx="2926957" cy="18437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2B272BE-D623-FE6E-E5F5-EF861DA386C4}"/>
              </a:ext>
            </a:extLst>
          </p:cNvPr>
          <p:cNvSpPr txBox="1"/>
          <p:nvPr/>
        </p:nvSpPr>
        <p:spPr>
          <a:xfrm>
            <a:off x="3250308" y="5627043"/>
            <a:ext cx="259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Colmap</a:t>
            </a:r>
            <a:r>
              <a:rPr lang="de-DE" dirty="0"/>
              <a:t> Reconstruction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3186FD-CBDA-AF1D-1412-A3318F5D0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784" y="4531713"/>
            <a:ext cx="3304673" cy="2094818"/>
          </a:xfrm>
          <a:prstGeom prst="rect">
            <a:avLst/>
          </a:prstGeom>
          <a:noFill/>
          <a:ln w="349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6E2309D7-6A45-B392-C968-6F065BD12F62}"/>
                  </a:ext>
                </a:extLst>
              </p:cNvPr>
              <p:cNvSpPr/>
              <p:nvPr/>
            </p:nvSpPr>
            <p:spPr>
              <a:xfrm>
                <a:off x="10515831" y="3419413"/>
                <a:ext cx="1533845" cy="591996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0" dirty="0"/>
                  <a:t>[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]_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𝑖𝑛𝑖𝑡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5" name="Rechteck: abgerundete Ecken 34">
                <a:extLst>
                  <a:ext uri="{FF2B5EF4-FFF2-40B4-BE49-F238E27FC236}">
                    <a16:creationId xmlns:a16="http://schemas.microsoft.com/office/drawing/2014/main" id="{6E2309D7-6A45-B392-C968-6F065BD12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831" y="3419413"/>
                <a:ext cx="1533845" cy="591996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Verbinder: gewinkelt 36">
            <a:extLst>
              <a:ext uri="{FF2B5EF4-FFF2-40B4-BE49-F238E27FC236}">
                <a16:creationId xmlns:a16="http://schemas.microsoft.com/office/drawing/2014/main" id="{390E475D-6BE2-014C-BFD0-261247E5BD6D}"/>
              </a:ext>
            </a:extLst>
          </p:cNvPr>
          <p:cNvCxnSpPr>
            <a:cxnSpLocks/>
            <a:stCxn id="10" idx="3"/>
            <a:endCxn id="35" idx="0"/>
          </p:cNvCxnSpPr>
          <p:nvPr/>
        </p:nvCxnSpPr>
        <p:spPr>
          <a:xfrm>
            <a:off x="11175708" y="2099320"/>
            <a:ext cx="107046" cy="132009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050EB60A-4BF2-86DF-61DC-1C064928F368}"/>
              </a:ext>
            </a:extLst>
          </p:cNvPr>
          <p:cNvCxnSpPr>
            <a:cxnSpLocks/>
            <a:stCxn id="1026" idx="3"/>
            <a:endCxn id="35" idx="2"/>
          </p:cNvCxnSpPr>
          <p:nvPr/>
        </p:nvCxnSpPr>
        <p:spPr>
          <a:xfrm flipH="1" flipV="1">
            <a:off x="11282754" y="4011409"/>
            <a:ext cx="595703" cy="1567713"/>
          </a:xfrm>
          <a:prstGeom prst="bentConnector4">
            <a:avLst>
              <a:gd name="adj1" fmla="val -38375"/>
              <a:gd name="adj2" fmla="val 8340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6E2BA0BE-2374-FCC3-5360-23D468478AF6}"/>
              </a:ext>
            </a:extLst>
          </p:cNvPr>
          <p:cNvSpPr txBox="1"/>
          <p:nvPr/>
        </p:nvSpPr>
        <p:spPr>
          <a:xfrm>
            <a:off x="2844289" y="959287"/>
            <a:ext cx="2249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Requirement</a:t>
            </a:r>
            <a:r>
              <a:rPr lang="de-DE" dirty="0">
                <a:solidFill>
                  <a:srgbClr val="FF0000"/>
                </a:solidFill>
              </a:rPr>
              <a:t> 1: All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detected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frames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from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lidar-device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822834C-5B71-F892-C129-06D1EE1E59F3}"/>
              </a:ext>
            </a:extLst>
          </p:cNvPr>
          <p:cNvSpPr txBox="1"/>
          <p:nvPr/>
        </p:nvSpPr>
        <p:spPr>
          <a:xfrm>
            <a:off x="8378247" y="491540"/>
            <a:ext cx="3715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* The </a:t>
            </a:r>
            <a:r>
              <a:rPr lang="de-DE" dirty="0" err="1">
                <a:solidFill>
                  <a:srgbClr val="FF0000"/>
                </a:solidFill>
              </a:rPr>
              <a:t>markers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are</a:t>
            </a:r>
            <a:r>
              <a:rPr lang="de-DE" dirty="0">
                <a:solidFill>
                  <a:srgbClr val="FF0000"/>
                </a:solidFill>
              </a:rPr>
              <a:t> still </a:t>
            </a:r>
            <a:r>
              <a:rPr lang="de-DE" dirty="0" err="1">
                <a:solidFill>
                  <a:srgbClr val="FF0000"/>
                </a:solidFill>
              </a:rPr>
              <a:t>under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camera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coordinate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042" name="Rechteck: abgerundete Ecken 1041">
            <a:extLst>
              <a:ext uri="{FF2B5EF4-FFF2-40B4-BE49-F238E27FC236}">
                <a16:creationId xmlns:a16="http://schemas.microsoft.com/office/drawing/2014/main" id="{C74F17A7-55C6-9882-F439-E7AE4661952D}"/>
              </a:ext>
            </a:extLst>
          </p:cNvPr>
          <p:cNvSpPr/>
          <p:nvPr/>
        </p:nvSpPr>
        <p:spPr>
          <a:xfrm>
            <a:off x="8218060" y="3448322"/>
            <a:ext cx="1720924" cy="5341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ICP-Alignment</a:t>
            </a:r>
          </a:p>
        </p:txBody>
      </p:sp>
      <p:cxnSp>
        <p:nvCxnSpPr>
          <p:cNvPr id="1043" name="Verbinder: gewinkelt 1042">
            <a:extLst>
              <a:ext uri="{FF2B5EF4-FFF2-40B4-BE49-F238E27FC236}">
                <a16:creationId xmlns:a16="http://schemas.microsoft.com/office/drawing/2014/main" id="{0D123B44-4670-C83D-32B9-2872B06387DD}"/>
              </a:ext>
            </a:extLst>
          </p:cNvPr>
          <p:cNvCxnSpPr>
            <a:cxnSpLocks/>
            <a:stCxn id="1027" idx="2"/>
            <a:endCxn id="1042" idx="0"/>
          </p:cNvCxnSpPr>
          <p:nvPr/>
        </p:nvCxnSpPr>
        <p:spPr>
          <a:xfrm rot="16200000" flipH="1">
            <a:off x="7615308" y="1985107"/>
            <a:ext cx="422939" cy="250348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Verbinder: gewinkelt 1046">
            <a:extLst>
              <a:ext uri="{FF2B5EF4-FFF2-40B4-BE49-F238E27FC236}">
                <a16:creationId xmlns:a16="http://schemas.microsoft.com/office/drawing/2014/main" id="{7F3AAB83-88A1-700E-1A84-16A809362D9F}"/>
              </a:ext>
            </a:extLst>
          </p:cNvPr>
          <p:cNvCxnSpPr>
            <a:cxnSpLocks/>
            <a:stCxn id="26" idx="0"/>
            <a:endCxn id="1042" idx="2"/>
          </p:cNvCxnSpPr>
          <p:nvPr/>
        </p:nvCxnSpPr>
        <p:spPr>
          <a:xfrm rot="5400000" flipH="1" flipV="1">
            <a:off x="7925146" y="3098791"/>
            <a:ext cx="269666" cy="20370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Gerade Verbindung mit Pfeil 1051">
            <a:extLst>
              <a:ext uri="{FF2B5EF4-FFF2-40B4-BE49-F238E27FC236}">
                <a16:creationId xmlns:a16="http://schemas.microsoft.com/office/drawing/2014/main" id="{6757B229-A9B2-BFA8-1F3D-A692A0D36E50}"/>
              </a:ext>
            </a:extLst>
          </p:cNvPr>
          <p:cNvCxnSpPr>
            <a:cxnSpLocks/>
            <a:stCxn id="35" idx="1"/>
            <a:endCxn id="1042" idx="3"/>
          </p:cNvCxnSpPr>
          <p:nvPr/>
        </p:nvCxnSpPr>
        <p:spPr>
          <a:xfrm flipH="1">
            <a:off x="9938984" y="3715411"/>
            <a:ext cx="5768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2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75A4E90-2DDB-E393-1F07-680B1D9868C3}"/>
              </a:ext>
            </a:extLst>
          </p:cNvPr>
          <p:cNvSpPr txBox="1"/>
          <p:nvPr/>
        </p:nvSpPr>
        <p:spPr>
          <a:xfrm>
            <a:off x="177026" y="64179"/>
            <a:ext cx="10898787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77" dirty="0">
                <a:sym typeface="Wingdings" panose="05000000000000000000" pitchFamily="2" charset="2"/>
              </a:rPr>
              <a:t>Method 1 </a:t>
            </a:r>
            <a:r>
              <a:rPr lang="de-DE" sz="2177" dirty="0" err="1">
                <a:sym typeface="Wingdings" panose="05000000000000000000" pitchFamily="2" charset="2"/>
              </a:rPr>
              <a:t>vs</a:t>
            </a:r>
            <a:r>
              <a:rPr lang="de-DE" sz="2177" dirty="0">
                <a:sym typeface="Wingdings" panose="05000000000000000000" pitchFamily="2" charset="2"/>
              </a:rPr>
              <a:t> Method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89CADC0-D397-FC61-55D3-287D78735C85}"/>
              </a:ext>
            </a:extLst>
          </p:cNvPr>
          <p:cNvSpPr txBox="1"/>
          <p:nvPr/>
        </p:nvSpPr>
        <p:spPr>
          <a:xfrm>
            <a:off x="853440" y="861477"/>
            <a:ext cx="103479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1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deterministic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2 </a:t>
            </a:r>
            <a:r>
              <a:rPr lang="de-DE" sz="2000" dirty="0" err="1"/>
              <a:t>has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accumulated</a:t>
            </a:r>
            <a:r>
              <a:rPr lang="de-DE" sz="2000" dirty="0"/>
              <a:t> </a:t>
            </a:r>
            <a:r>
              <a:rPr lang="de-DE" sz="2000" dirty="0" err="1"/>
              <a:t>error</a:t>
            </a:r>
            <a:r>
              <a:rPr lang="de-DE" sz="2000" dirty="0"/>
              <a:t> (</a:t>
            </a:r>
            <a:r>
              <a:rPr lang="de-DE" sz="2000" dirty="0" err="1"/>
              <a:t>colmap</a:t>
            </a:r>
            <a:r>
              <a:rPr lang="de-DE" sz="2000" dirty="0"/>
              <a:t>, </a:t>
            </a:r>
            <a:r>
              <a:rPr lang="de-DE" sz="2000" dirty="0" err="1"/>
              <a:t>keypoints</a:t>
            </a:r>
            <a:r>
              <a:rPr lang="de-DE" sz="2000" dirty="0"/>
              <a:t> </a:t>
            </a:r>
            <a:r>
              <a:rPr lang="de-DE" sz="2000" dirty="0" err="1"/>
              <a:t>alignment</a:t>
            </a:r>
            <a:r>
              <a:rPr lang="de-DE" sz="2000" dirty="0"/>
              <a:t>, </a:t>
            </a:r>
            <a:r>
              <a:rPr lang="de-DE" sz="2000" dirty="0" err="1"/>
              <a:t>icp</a:t>
            </a:r>
            <a:r>
              <a:rPr lang="de-DE" sz="20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1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able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</a:t>
            </a:r>
            <a:r>
              <a:rPr lang="de-DE" sz="2000" dirty="0" err="1"/>
              <a:t>some</a:t>
            </a:r>
            <a:r>
              <a:rPr lang="de-DE" sz="2000" dirty="0"/>
              <a:t> </a:t>
            </a:r>
            <a:r>
              <a:rPr lang="de-DE" sz="2000" dirty="0" err="1"/>
              <a:t>conditions</a:t>
            </a:r>
            <a:r>
              <a:rPr lang="de-DE" sz="2000" dirty="0"/>
              <a:t> (at least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camera</a:t>
            </a:r>
            <a:r>
              <a:rPr lang="de-DE" sz="2000" dirty="0"/>
              <a:t> </a:t>
            </a:r>
            <a:r>
              <a:rPr lang="de-DE" sz="2000" dirty="0" err="1"/>
              <a:t>pose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room</a:t>
            </a:r>
            <a:r>
              <a:rPr lang="de-DE" sz="2000" dirty="0"/>
              <a:t> </a:t>
            </a:r>
            <a:r>
              <a:rPr lang="de-DE" sz="2000" dirty="0" err="1"/>
              <a:t>scanning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required)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Method 2 </a:t>
            </a:r>
            <a:r>
              <a:rPr lang="de-DE" sz="2000" dirty="0" err="1"/>
              <a:t>has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on </a:t>
            </a:r>
            <a:r>
              <a:rPr lang="de-DE" sz="2000" dirty="0" err="1"/>
              <a:t>dataset</a:t>
            </a:r>
            <a:endParaRPr lang="de-DE" sz="20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F2C749D-7B95-93A9-93A5-2CA8A16E8FE9}"/>
              </a:ext>
            </a:extLst>
          </p:cNvPr>
          <p:cNvSpPr txBox="1"/>
          <p:nvPr/>
        </p:nvSpPr>
        <p:spPr>
          <a:xfrm>
            <a:off x="853440" y="3970020"/>
            <a:ext cx="10347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 err="1"/>
              <a:t>How</a:t>
            </a:r>
            <a:r>
              <a:rPr lang="de-DE" b="1" i="1" dirty="0"/>
              <a:t> </a:t>
            </a:r>
            <a:r>
              <a:rPr lang="de-DE" b="1" i="1" dirty="0" err="1"/>
              <a:t>to</a:t>
            </a:r>
            <a:r>
              <a:rPr lang="de-DE" b="1" i="1" dirty="0"/>
              <a:t> </a:t>
            </a:r>
            <a:r>
              <a:rPr lang="de-DE" b="1" i="1" dirty="0" err="1"/>
              <a:t>apply</a:t>
            </a:r>
            <a:r>
              <a:rPr lang="de-DE" b="1" i="1" dirty="0"/>
              <a:t> </a:t>
            </a:r>
            <a:r>
              <a:rPr lang="de-DE" b="1" i="1" dirty="0" err="1"/>
              <a:t>method</a:t>
            </a:r>
            <a:r>
              <a:rPr lang="de-DE" b="1" i="1" dirty="0"/>
              <a:t> 1 </a:t>
            </a:r>
            <a:r>
              <a:rPr lang="de-DE" b="1" i="1" dirty="0" err="1"/>
              <a:t>when</a:t>
            </a:r>
            <a:r>
              <a:rPr lang="de-DE" b="1" i="1" dirty="0"/>
              <a:t> </a:t>
            </a:r>
            <a:r>
              <a:rPr lang="de-DE" b="1" i="1" dirty="0" err="1"/>
              <a:t>the</a:t>
            </a:r>
            <a:r>
              <a:rPr lang="de-DE" b="1" i="1" dirty="0"/>
              <a:t> </a:t>
            </a:r>
            <a:r>
              <a:rPr lang="de-DE" b="1" i="1" dirty="0" err="1"/>
              <a:t>pre-scanned</a:t>
            </a:r>
            <a:r>
              <a:rPr lang="de-DE" b="1" i="1" dirty="0"/>
              <a:t> </a:t>
            </a:r>
            <a:r>
              <a:rPr lang="de-DE" b="1" i="1" dirty="0" err="1"/>
              <a:t>camera</a:t>
            </a:r>
            <a:r>
              <a:rPr lang="de-DE" b="1" i="1" dirty="0"/>
              <a:t> </a:t>
            </a:r>
            <a:r>
              <a:rPr lang="de-DE" b="1" i="1" dirty="0" err="1"/>
              <a:t>pose</a:t>
            </a:r>
            <a:r>
              <a:rPr lang="de-DE" b="1" i="1" dirty="0"/>
              <a:t> </a:t>
            </a:r>
            <a:r>
              <a:rPr lang="de-DE" b="1" i="1" dirty="0" err="1"/>
              <a:t>is</a:t>
            </a:r>
            <a:r>
              <a:rPr lang="de-DE" b="1" i="1" dirty="0"/>
              <a:t> </a:t>
            </a:r>
            <a:r>
              <a:rPr lang="de-DE" b="1" i="1" dirty="0" err="1"/>
              <a:t>unknown</a:t>
            </a:r>
            <a:r>
              <a:rPr lang="de-DE" b="1" i="1" dirty="0"/>
              <a:t>?</a:t>
            </a:r>
          </a:p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 err="1"/>
              <a:t>Annotate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markers</a:t>
            </a:r>
            <a:r>
              <a:rPr lang="de-DE" dirty="0"/>
              <a:t> in </a:t>
            </a:r>
            <a:r>
              <a:rPr lang="de-DE" dirty="0" err="1"/>
              <a:t>scanned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and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matrix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marker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in </a:t>
            </a:r>
            <a:r>
              <a:rPr lang="de-DE" dirty="0" err="1"/>
              <a:t>scanned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729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</Words>
  <Application>Microsoft Office PowerPoint</Application>
  <PresentationFormat>Breitbild</PresentationFormat>
  <Paragraphs>30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Yang  Bin</dc:creator>
  <cp:lastModifiedBy>Yang  Bin</cp:lastModifiedBy>
  <cp:revision>9</cp:revision>
  <dcterms:created xsi:type="dcterms:W3CDTF">2023-02-01T13:48:52Z</dcterms:created>
  <dcterms:modified xsi:type="dcterms:W3CDTF">2023-02-01T16:00:53Z</dcterms:modified>
</cp:coreProperties>
</file>